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29" r:id="rId1"/>
  </p:sldMasterIdLst>
  <p:notesMasterIdLst>
    <p:notesMasterId r:id="rId22"/>
  </p:notesMasterIdLst>
  <p:handoutMasterIdLst>
    <p:handoutMasterId r:id="rId23"/>
  </p:handoutMasterIdLst>
  <p:sldIdLst>
    <p:sldId id="343" r:id="rId2"/>
    <p:sldId id="369" r:id="rId3"/>
    <p:sldId id="344" r:id="rId4"/>
    <p:sldId id="345" r:id="rId5"/>
    <p:sldId id="346" r:id="rId6"/>
    <p:sldId id="347" r:id="rId7"/>
    <p:sldId id="371" r:id="rId8"/>
    <p:sldId id="349" r:id="rId9"/>
    <p:sldId id="370" r:id="rId10"/>
    <p:sldId id="350" r:id="rId11"/>
    <p:sldId id="351" r:id="rId12"/>
    <p:sldId id="352" r:id="rId13"/>
    <p:sldId id="353" r:id="rId14"/>
    <p:sldId id="354" r:id="rId15"/>
    <p:sldId id="355" r:id="rId16"/>
    <p:sldId id="356" r:id="rId17"/>
    <p:sldId id="357" r:id="rId18"/>
    <p:sldId id="358" r:id="rId19"/>
    <p:sldId id="359" r:id="rId20"/>
    <p:sldId id="368" r:id="rId21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6C3FFE2-FF07-4C41-8DD0-F16AB8F4A64C}">
          <p14:sldIdLst>
            <p14:sldId id="343"/>
            <p14:sldId id="369"/>
          </p14:sldIdLst>
        </p14:section>
        <p14:section name="Coping with Change" id="{87886419-018F-427A-BA0E-318152FB63E3}">
          <p14:sldIdLst>
            <p14:sldId id="344"/>
            <p14:sldId id="345"/>
          </p14:sldIdLst>
        </p14:section>
        <p14:section name="Prototyping" id="{E9CF36A8-4CA3-494B-AB89-9C54B5CBC9AC}">
          <p14:sldIdLst>
            <p14:sldId id="346"/>
            <p14:sldId id="347"/>
            <p14:sldId id="371"/>
            <p14:sldId id="349"/>
            <p14:sldId id="370"/>
            <p14:sldId id="350"/>
          </p14:sldIdLst>
        </p14:section>
        <p14:section name="Incremental Delivery" id="{DDB5B7AC-6100-4749-90D8-F657A4A601FE}">
          <p14:sldIdLst>
            <p14:sldId id="351"/>
            <p14:sldId id="352"/>
            <p14:sldId id="353"/>
            <p14:sldId id="354"/>
            <p14:sldId id="355"/>
          </p14:sldIdLst>
        </p14:section>
        <p14:section name="Spiral Model" id="{E7C2CF31-FA55-4C37-804D-3B701422D763}">
          <p14:sldIdLst>
            <p14:sldId id="356"/>
            <p14:sldId id="357"/>
            <p14:sldId id="358"/>
            <p14:sldId id="359"/>
          </p14:sldIdLst>
        </p14:section>
        <p14:section name="Untitled Section" id="{7A310D44-451D-4AB8-9D0C-230B5ABC71E3}">
          <p14:sldIdLst>
            <p14:sldId id="36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7" autoAdjust="0"/>
    <p:restoredTop sz="94719" autoAdjust="0"/>
  </p:normalViewPr>
  <p:slideViewPr>
    <p:cSldViewPr>
      <p:cViewPr varScale="1">
        <p:scale>
          <a:sx n="51" d="100"/>
          <a:sy n="51" d="100"/>
        </p:scale>
        <p:origin x="-1238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r>
              <a:rPr lang="en-US" smtClean="0"/>
              <a:t>Lecture 6 - Software Processes - Coping with change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r>
              <a:rPr lang="en-US" smtClean="0"/>
              <a:t>SWE205 -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7876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r>
              <a:rPr lang="en-US" smtClean="0"/>
              <a:t>Lecture 6 - Software Processes - Coping with change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r>
              <a:rPr lang="en-US" smtClean="0"/>
              <a:t>SWE205 -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57254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SWE205 -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6 - Software Processes - Coping with change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>
            <a:lvl5pPr marL="1485900" indent="-342900">
              <a:buFont typeface="+mj-lt"/>
              <a:buAutoNum type="arabicPeriod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  <a:p>
            <a:pPr lvl="4"/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11" name="Rectangle 10"/>
          <p:cNvSpPr/>
          <p:nvPr userDrawn="1"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Slide Number Placeholder 5"/>
          <p:cNvSpPr txBox="1">
            <a:spLocks/>
          </p:cNvSpPr>
          <p:nvPr userDrawn="1"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df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2.pd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Lecture – 6</a:t>
            </a:r>
            <a:br>
              <a:rPr lang="en-US" sz="3600" dirty="0"/>
            </a:br>
            <a:r>
              <a:rPr lang="en-US" sz="2400" dirty="0"/>
              <a:t>Software Processes – Coping with </a:t>
            </a:r>
            <a:r>
              <a:rPr lang="en-US" sz="2400" dirty="0" smtClean="0"/>
              <a:t>change</a:t>
            </a:r>
            <a:endParaRPr lang="en-US" sz="2400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/>
              <a:t>SWE 205 - Introduction to Software Engineering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Coping with Change</a:t>
            </a:r>
          </a:p>
          <a:p>
            <a:r>
              <a:rPr lang="en-US" dirty="0" smtClean="0"/>
              <a:t>Prototyping</a:t>
            </a:r>
          </a:p>
          <a:p>
            <a:r>
              <a:rPr lang="en-US" dirty="0" smtClean="0"/>
              <a:t>Incremental delivery</a:t>
            </a:r>
          </a:p>
          <a:p>
            <a:r>
              <a:rPr lang="en-US" dirty="0" smtClean="0"/>
              <a:t>Spiral Model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Throw-away prototypes</a:t>
            </a:r>
            <a:endParaRPr lang="en-US" dirty="0"/>
          </a:p>
        </p:txBody>
      </p:sp>
      <p:sp>
        <p:nvSpPr>
          <p:cNvPr id="11847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Prototypes should be discarded after development as they are not a good basis for a production system:</a:t>
            </a:r>
          </a:p>
          <a:p>
            <a:pPr marL="731838" lvl="1" indent="-457200">
              <a:buFont typeface="+mj-lt"/>
              <a:buAutoNum type="arabicPeriod"/>
            </a:pPr>
            <a:r>
              <a:rPr lang="en-US" dirty="0" smtClean="0"/>
              <a:t>It may be impossible to tune the system to meet non-functional requirements;</a:t>
            </a:r>
          </a:p>
          <a:p>
            <a:pPr marL="731838" lvl="1" indent="-457200">
              <a:buFont typeface="+mj-lt"/>
              <a:buAutoNum type="arabicPeriod"/>
            </a:pPr>
            <a:r>
              <a:rPr lang="en-US" dirty="0" smtClean="0"/>
              <a:t>Prototypes are normally undocumented;</a:t>
            </a:r>
          </a:p>
          <a:p>
            <a:pPr marL="731838" lvl="1" indent="-457200">
              <a:buFont typeface="+mj-lt"/>
              <a:buAutoNum type="arabicPeriod"/>
            </a:pPr>
            <a:r>
              <a:rPr lang="en-US" dirty="0" smtClean="0"/>
              <a:t>The prototype structure is usually degraded through rapid change;</a:t>
            </a:r>
          </a:p>
          <a:p>
            <a:pPr marL="731838" lvl="1" indent="-457200">
              <a:buFont typeface="+mj-lt"/>
              <a:buAutoNum type="arabicPeriod"/>
            </a:pPr>
            <a:r>
              <a:rPr lang="en-US" dirty="0" smtClean="0"/>
              <a:t>The prototype probably will not meet normal organizational quality standards.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5451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4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Incremental delivery</a:t>
            </a:r>
            <a:endParaRPr lang="en-GB" dirty="0"/>
          </a:p>
        </p:txBody>
      </p:sp>
      <p:sp>
        <p:nvSpPr>
          <p:cNvPr id="1085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Rather than deliver the system as a single delivery, the development and delivery is broken down into increments with each increment delivering part of the required functionality.</a:t>
            </a:r>
          </a:p>
          <a:p>
            <a:r>
              <a:rPr lang="en-GB" dirty="0" smtClean="0"/>
              <a:t>User requirements are prioritised and the highest priority requirements are included in early increments.</a:t>
            </a:r>
          </a:p>
          <a:p>
            <a:r>
              <a:rPr lang="en-GB" dirty="0" smtClean="0"/>
              <a:t>Once the development of an increment is started, the requirements are frozen though requirements for later increments can continue to evolve.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422323" y="374603"/>
            <a:ext cx="2362145" cy="1254197"/>
            <a:chOff x="5203650" y="328004"/>
            <a:chExt cx="4216648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5" y="638505"/>
              <a:ext cx="3288503" cy="1371603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2.3.2</a:t>
              </a:r>
              <a:endParaRPr lang="en-US" sz="60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42354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781300" y="0"/>
            <a:ext cx="177497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Incremental Delivery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395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development and delivery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Incremental development</a:t>
            </a:r>
          </a:p>
          <a:p>
            <a:pPr lvl="1"/>
            <a:r>
              <a:rPr lang="en-US" dirty="0" smtClean="0"/>
              <a:t>Develop the system in increments and evaluate each increment before proceeding to the development of the next increment;</a:t>
            </a:r>
          </a:p>
          <a:p>
            <a:pPr lvl="1"/>
            <a:r>
              <a:rPr lang="en-US" dirty="0" smtClean="0"/>
              <a:t>Normal approach used in agile methods;</a:t>
            </a:r>
          </a:p>
          <a:p>
            <a:pPr lvl="1"/>
            <a:r>
              <a:rPr lang="en-US" dirty="0" smtClean="0"/>
              <a:t>Evaluation done by user/customer proxy.</a:t>
            </a:r>
          </a:p>
          <a:p>
            <a:r>
              <a:rPr lang="en-US" dirty="0" smtClean="0"/>
              <a:t>Incremental delivery</a:t>
            </a:r>
          </a:p>
          <a:p>
            <a:pPr lvl="1"/>
            <a:r>
              <a:rPr lang="en-US" dirty="0" smtClean="0"/>
              <a:t>Deploy an increment for use by end-users;</a:t>
            </a:r>
          </a:p>
          <a:p>
            <a:pPr lvl="1"/>
            <a:r>
              <a:rPr lang="en-US" dirty="0" smtClean="0"/>
              <a:t>More realistic evaluation about practical use of software;</a:t>
            </a:r>
          </a:p>
          <a:p>
            <a:pPr lvl="1"/>
            <a:r>
              <a:rPr lang="en-US" dirty="0" smtClean="0"/>
              <a:t>Difficult to implement for replacement systems as increments have less functionality than the system being replaced.</a:t>
            </a:r>
          </a:p>
          <a:p>
            <a:pPr lvl="1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4622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77497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Incremental Delivery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457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Incremental delivery 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2.10 Incremental-delivery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457200" y="1556792"/>
            <a:ext cx="8172017" cy="4104456"/>
          </a:xfrm>
          <a:prstGeom prst="rect">
            <a:avLst/>
          </a:prstGeom>
        </p:spPr>
      </p:pic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50101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2781300" y="0"/>
            <a:ext cx="177497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Incremental Delivery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55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Incremental delivery advantages</a:t>
            </a:r>
            <a:endParaRPr lang="en-GB" dirty="0"/>
          </a:p>
        </p:txBody>
      </p:sp>
      <p:sp>
        <p:nvSpPr>
          <p:cNvPr id="10957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Customer value can be delivered with each increment so system functionality is available earlier.</a:t>
            </a:r>
          </a:p>
          <a:p>
            <a:endParaRPr lang="en-GB" dirty="0" smtClean="0"/>
          </a:p>
          <a:p>
            <a:r>
              <a:rPr lang="en-GB" dirty="0" smtClean="0"/>
              <a:t>Early increments act as a prototype to help elicit requirements for later increments.</a:t>
            </a:r>
          </a:p>
          <a:p>
            <a:endParaRPr lang="en-GB" dirty="0" smtClean="0"/>
          </a:p>
          <a:p>
            <a:r>
              <a:rPr lang="en-GB" dirty="0" smtClean="0"/>
              <a:t>Lower risk of overall project failure.</a:t>
            </a:r>
          </a:p>
          <a:p>
            <a:endParaRPr lang="en-GB" dirty="0" smtClean="0"/>
          </a:p>
          <a:p>
            <a:r>
              <a:rPr lang="en-GB" dirty="0" smtClean="0"/>
              <a:t>The highest priority system services tend to receive the most testing.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5397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2781300" y="0"/>
            <a:ext cx="177497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Incremental Delivery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714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delivery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37800" y="1268760"/>
            <a:ext cx="8229600" cy="4525963"/>
          </a:xfrm>
        </p:spPr>
        <p:txBody>
          <a:bodyPr/>
          <a:lstStyle/>
          <a:p>
            <a:r>
              <a:rPr lang="en-GB" dirty="0" smtClean="0"/>
              <a:t>Most systems require a set of basic facilities that are used by different parts of the system. </a:t>
            </a:r>
          </a:p>
          <a:p>
            <a:pPr lvl="1"/>
            <a:r>
              <a:rPr lang="en-GB" dirty="0" smtClean="0"/>
              <a:t>As requirements are not defined in detail until an increment is to be implemented, it can be hard to identify common facilities that are needed by all increments. </a:t>
            </a:r>
          </a:p>
          <a:p>
            <a:r>
              <a:rPr lang="en-GB" dirty="0" smtClean="0"/>
              <a:t>The essence of iterative processes is that the specification is developed in conjunction with the software. </a:t>
            </a:r>
          </a:p>
          <a:p>
            <a:pPr lvl="1"/>
            <a:r>
              <a:rPr lang="en-GB" dirty="0" smtClean="0"/>
              <a:t>However, this conflicts with the procurement model of many organizations, where the complete system specification is part of the system development contract.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57848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77497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Incremental Delivery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57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Boehm’s spiral model</a:t>
            </a:r>
            <a:endParaRPr lang="en-GB" dirty="0"/>
          </a:p>
        </p:txBody>
      </p:sp>
      <p:sp>
        <p:nvSpPr>
          <p:cNvPr id="1116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endParaRPr lang="en-GB" dirty="0" smtClean="0"/>
          </a:p>
          <a:p>
            <a:r>
              <a:rPr lang="en-GB" dirty="0" smtClean="0"/>
              <a:t>Process is represented as a spiral rather than as a sequence of activities with backtracking.</a:t>
            </a:r>
          </a:p>
          <a:p>
            <a:endParaRPr lang="en-GB" dirty="0" smtClean="0"/>
          </a:p>
          <a:p>
            <a:r>
              <a:rPr lang="en-GB" dirty="0" smtClean="0"/>
              <a:t>Each loop in the spiral represents a phase in the process. </a:t>
            </a:r>
          </a:p>
          <a:p>
            <a:endParaRPr lang="en-GB" dirty="0" smtClean="0"/>
          </a:p>
          <a:p>
            <a:r>
              <a:rPr lang="en-GB" dirty="0" smtClean="0"/>
              <a:t>No fixed phases such as specification or design - loops in the spiral are chosen depending on what is required.</a:t>
            </a:r>
          </a:p>
          <a:p>
            <a:endParaRPr lang="en-GB" dirty="0" smtClean="0"/>
          </a:p>
          <a:p>
            <a:r>
              <a:rPr lang="en-GB" dirty="0" smtClean="0"/>
              <a:t>Risks are explicitly assessed and resolved throughout the process.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422323" y="374603"/>
            <a:ext cx="2362145" cy="1254197"/>
            <a:chOff x="5203650" y="328004"/>
            <a:chExt cx="4216648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5" y="638505"/>
              <a:ext cx="3288503" cy="1371603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2.3.3</a:t>
              </a:r>
              <a:endParaRPr lang="en-US" sz="60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6172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4330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Spiral Model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723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2.11 Spiral-model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71500" y="476672"/>
            <a:ext cx="9048793" cy="6156684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5" name="Pie 4"/>
          <p:cNvSpPr/>
          <p:nvPr/>
        </p:nvSpPr>
        <p:spPr>
          <a:xfrm>
            <a:off x="467544" y="548680"/>
            <a:ext cx="8280920" cy="5831429"/>
          </a:xfrm>
          <a:prstGeom prst="pie">
            <a:avLst>
              <a:gd name="adj1" fmla="val 10813124"/>
              <a:gd name="adj2" fmla="val 16200000"/>
            </a:avLst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Pie 8"/>
          <p:cNvSpPr/>
          <p:nvPr/>
        </p:nvSpPr>
        <p:spPr>
          <a:xfrm flipH="1">
            <a:off x="539552" y="548680"/>
            <a:ext cx="8280920" cy="5831429"/>
          </a:xfrm>
          <a:prstGeom prst="pie">
            <a:avLst>
              <a:gd name="adj1" fmla="val 10813124"/>
              <a:gd name="adj2" fmla="val 16200000"/>
            </a:avLst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Pie 9"/>
          <p:cNvSpPr/>
          <p:nvPr/>
        </p:nvSpPr>
        <p:spPr>
          <a:xfrm flipV="1">
            <a:off x="467544" y="584684"/>
            <a:ext cx="8280920" cy="5831429"/>
          </a:xfrm>
          <a:prstGeom prst="pie">
            <a:avLst>
              <a:gd name="adj1" fmla="val 10813124"/>
              <a:gd name="adj2" fmla="val 16200000"/>
            </a:avLst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1" name="Pie 10"/>
          <p:cNvSpPr/>
          <p:nvPr/>
        </p:nvSpPr>
        <p:spPr>
          <a:xfrm flipH="1" flipV="1">
            <a:off x="539552" y="585903"/>
            <a:ext cx="8280920" cy="5831429"/>
          </a:xfrm>
          <a:prstGeom prst="pie">
            <a:avLst>
              <a:gd name="adj1" fmla="val 10813124"/>
              <a:gd name="adj2" fmla="val 16200000"/>
            </a:avLst>
          </a:prstGeom>
          <a:solidFill>
            <a:srgbClr val="FFFF00">
              <a:alpha val="43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65595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330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Spiral Model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3493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Spiral model sectors</a:t>
            </a:r>
            <a:endParaRPr lang="en-GB"/>
          </a:p>
        </p:txBody>
      </p:sp>
      <p:sp>
        <p:nvSpPr>
          <p:cNvPr id="1126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Objective setting</a:t>
            </a:r>
          </a:p>
          <a:p>
            <a:pPr lvl="1"/>
            <a:r>
              <a:rPr lang="en-GB" dirty="0" smtClean="0"/>
              <a:t>Specific objectives for the phase are identified.</a:t>
            </a:r>
          </a:p>
          <a:p>
            <a:r>
              <a:rPr lang="en-GB" dirty="0" smtClean="0"/>
              <a:t>Risk assessment and reduction</a:t>
            </a:r>
          </a:p>
          <a:p>
            <a:pPr lvl="1"/>
            <a:r>
              <a:rPr lang="en-GB" dirty="0" smtClean="0"/>
              <a:t>Risks are assessed and activities put in place to reduce the key risks.</a:t>
            </a:r>
          </a:p>
          <a:p>
            <a:r>
              <a:rPr lang="en-GB" dirty="0" smtClean="0"/>
              <a:t>Development and validation</a:t>
            </a:r>
          </a:p>
          <a:p>
            <a:pPr lvl="1"/>
            <a:r>
              <a:rPr lang="en-GB" dirty="0" smtClean="0"/>
              <a:t>A development model for the system is chosen  which can be any of the generic models.</a:t>
            </a:r>
          </a:p>
          <a:p>
            <a:r>
              <a:rPr lang="en-GB" dirty="0" smtClean="0"/>
              <a:t>Planning</a:t>
            </a:r>
          </a:p>
          <a:p>
            <a:pPr lvl="1"/>
            <a:r>
              <a:rPr lang="en-GB" dirty="0" smtClean="0"/>
              <a:t>The project is reviewed and the next phase of the spiral is planned.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694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330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Spiral Model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186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Spiral model usage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Spiral model has been very influential in helping people think about iteration in software processes and introducing the risk-driven approach to development.</a:t>
            </a:r>
          </a:p>
          <a:p>
            <a:r>
              <a:rPr lang="en-US" dirty="0" smtClean="0"/>
              <a:t>In practice, however, the model is rarely used as published for practical software development.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73342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3306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Spiral Model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97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5472100" y="1736809"/>
            <a:ext cx="3096344" cy="4356483"/>
            <a:chOff x="-1908556" y="2200663"/>
            <a:chExt cx="1832380" cy="673160"/>
          </a:xfrm>
        </p:grpSpPr>
        <p:sp>
          <p:nvSpPr>
            <p:cNvPr id="6" name="Rectangle 5"/>
            <p:cNvSpPr/>
            <p:nvPr/>
          </p:nvSpPr>
          <p:spPr>
            <a:xfrm>
              <a:off x="-1908556" y="2200663"/>
              <a:ext cx="1777919" cy="4986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 anchorCtr="0"/>
            <a:lstStyle/>
            <a:p>
              <a:endParaRPr lang="en-US" sz="1800" dirty="0" smtClean="0"/>
            </a:p>
            <a:p>
              <a:endParaRPr lang="en-US" sz="1800" dirty="0"/>
            </a:p>
            <a:p>
              <a:r>
                <a:rPr lang="en-US" sz="1800" dirty="0" smtClean="0"/>
                <a:t>1- Specification</a:t>
              </a:r>
            </a:p>
            <a:p>
              <a:endParaRPr lang="en-US" sz="1800" dirty="0" smtClean="0"/>
            </a:p>
            <a:p>
              <a:r>
                <a:rPr lang="en-US" sz="1800" dirty="0" smtClean="0"/>
                <a:t>2- Design and Implementation</a:t>
              </a:r>
            </a:p>
            <a:p>
              <a:endParaRPr lang="en-US" sz="1800" dirty="0" smtClean="0"/>
            </a:p>
            <a:p>
              <a:r>
                <a:rPr lang="en-US" sz="1800" dirty="0" smtClean="0"/>
                <a:t>3- Validation</a:t>
              </a:r>
            </a:p>
            <a:p>
              <a:endParaRPr lang="en-US" sz="1800" dirty="0" smtClean="0"/>
            </a:p>
            <a:p>
              <a:r>
                <a:rPr lang="en-US" sz="1800" dirty="0" smtClean="0"/>
                <a:t>4- Evolution</a:t>
              </a:r>
              <a:endParaRPr lang="en-US" sz="1800" dirty="0"/>
            </a:p>
          </p:txBody>
        </p:sp>
        <p:sp>
          <p:nvSpPr>
            <p:cNvPr id="7" name="Oval 6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Oval 7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8"/>
            <p:cNvSpPr/>
            <p:nvPr/>
          </p:nvSpPr>
          <p:spPr>
            <a:xfrm>
              <a:off x="-1447776" y="227594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-457176" y="2236199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418304" y="1448780"/>
            <a:ext cx="2361608" cy="665257"/>
            <a:chOff x="2736347" y="1883509"/>
            <a:chExt cx="1862559" cy="665257"/>
          </a:xfrm>
        </p:grpSpPr>
        <p:sp>
          <p:nvSpPr>
            <p:cNvPr id="16" name="Rounded Rectangle 15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b="1" dirty="0" smtClean="0"/>
                <a:t>Process Models</a:t>
              </a:r>
              <a:endParaRPr lang="en-US" sz="1800" b="1" dirty="0"/>
            </a:p>
          </p:txBody>
        </p:sp>
        <p:sp>
          <p:nvSpPr>
            <p:cNvPr id="17" name="Oval 16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Oval 18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6" name="Straight Arrow Connector 25"/>
          <p:cNvCxnSpPr>
            <a:stCxn id="18" idx="3"/>
            <a:endCxn id="31" idx="0"/>
          </p:cNvCxnSpPr>
          <p:nvPr/>
        </p:nvCxnSpPr>
        <p:spPr>
          <a:xfrm flipH="1">
            <a:off x="1233279" y="2091866"/>
            <a:ext cx="796562" cy="617054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7" idx="4"/>
            <a:endCxn id="51" idx="0"/>
          </p:cNvCxnSpPr>
          <p:nvPr/>
        </p:nvCxnSpPr>
        <p:spPr>
          <a:xfrm>
            <a:off x="3169484" y="2112852"/>
            <a:ext cx="837275" cy="590897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>
            <a:stCxn id="16" idx="2"/>
            <a:endCxn id="41" idx="0"/>
          </p:cNvCxnSpPr>
          <p:nvPr/>
        </p:nvCxnSpPr>
        <p:spPr>
          <a:xfrm>
            <a:off x="2599108" y="2114037"/>
            <a:ext cx="4204" cy="136815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>
            <a:off x="251520" y="2708920"/>
            <a:ext cx="1963517" cy="665257"/>
            <a:chOff x="2736347" y="1883509"/>
            <a:chExt cx="1862559" cy="665257"/>
          </a:xfrm>
        </p:grpSpPr>
        <p:sp>
          <p:nvSpPr>
            <p:cNvPr id="31" name="Rounded Rectangle 30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Waterfall</a:t>
              </a:r>
              <a:endParaRPr lang="en-US" sz="1800" dirty="0"/>
            </a:p>
          </p:txBody>
        </p:sp>
        <p:sp>
          <p:nvSpPr>
            <p:cNvPr id="32" name="Oval 31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1621553" y="3482189"/>
            <a:ext cx="1963517" cy="665257"/>
            <a:chOff x="2736347" y="1883509"/>
            <a:chExt cx="1862559" cy="665257"/>
          </a:xfrm>
        </p:grpSpPr>
        <p:sp>
          <p:nvSpPr>
            <p:cNvPr id="41" name="Rounded Rectangle 40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Incremental</a:t>
              </a:r>
              <a:endParaRPr lang="en-US" sz="1800" dirty="0"/>
            </a:p>
          </p:txBody>
        </p:sp>
        <p:sp>
          <p:nvSpPr>
            <p:cNvPr id="42" name="Oval 41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3025000" y="2703749"/>
            <a:ext cx="1963517" cy="665257"/>
            <a:chOff x="2736347" y="1883509"/>
            <a:chExt cx="1862559" cy="665257"/>
          </a:xfrm>
        </p:grpSpPr>
        <p:sp>
          <p:nvSpPr>
            <p:cNvPr id="51" name="Rounded Rectangle 50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Reuse-based</a:t>
              </a:r>
              <a:endParaRPr lang="en-US" sz="1800" dirty="0"/>
            </a:p>
          </p:txBody>
        </p:sp>
        <p:sp>
          <p:nvSpPr>
            <p:cNvPr id="52" name="Oval 51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6" name="Group 65"/>
          <p:cNvGrpSpPr/>
          <p:nvPr/>
        </p:nvGrpSpPr>
        <p:grpSpPr>
          <a:xfrm>
            <a:off x="5364088" y="1370756"/>
            <a:ext cx="3168352" cy="665257"/>
            <a:chOff x="2736347" y="1883509"/>
            <a:chExt cx="1862559" cy="665257"/>
          </a:xfrm>
        </p:grpSpPr>
        <p:sp>
          <p:nvSpPr>
            <p:cNvPr id="67" name="Rounded Rectangle 66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/>
                <a:t>Process Activities</a:t>
              </a:r>
              <a:endParaRPr lang="en-US" b="1" dirty="0"/>
            </a:p>
          </p:txBody>
        </p:sp>
        <p:sp>
          <p:nvSpPr>
            <p:cNvPr id="68" name="Oval 67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PB"/>
          <p:cNvSpPr/>
          <p:nvPr/>
        </p:nvSpPr>
        <p:spPr>
          <a:xfrm>
            <a:off x="12700" y="6718300"/>
            <a:ext cx="74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6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7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8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910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points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Processes should include activities to cope with change. This may involve a prototyping phase that helps avoid poor decisions on requirements and design. </a:t>
            </a:r>
          </a:p>
          <a:p>
            <a:endParaRPr lang="en-GB" dirty="0" smtClean="0"/>
          </a:p>
          <a:p>
            <a:r>
              <a:rPr lang="en-GB" dirty="0" smtClean="0"/>
              <a:t>Processes may be structured for iterative development and delivery so that changes may be made without disrupting the system as a whole.</a:t>
            </a:r>
          </a:p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010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Coping with change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Change is inevitable in all large </a:t>
            </a:r>
            <a:br>
              <a:rPr lang="en-US" dirty="0" smtClean="0"/>
            </a:br>
            <a:r>
              <a:rPr lang="en-US" dirty="0" smtClean="0"/>
              <a:t>software projects.</a:t>
            </a:r>
          </a:p>
          <a:p>
            <a:pPr lvl="1"/>
            <a:r>
              <a:rPr lang="en-US" dirty="0" smtClean="0"/>
              <a:t>Business changes lead to new and changed system requirements</a:t>
            </a:r>
          </a:p>
          <a:p>
            <a:pPr lvl="1"/>
            <a:r>
              <a:rPr lang="en-US" dirty="0" smtClean="0"/>
              <a:t>New technologies open up new possibilities for improving implementations</a:t>
            </a:r>
          </a:p>
          <a:p>
            <a:pPr lvl="1"/>
            <a:r>
              <a:rPr lang="en-US" dirty="0" smtClean="0"/>
              <a:t>Changing platforms require application changes</a:t>
            </a:r>
          </a:p>
          <a:p>
            <a:r>
              <a:rPr lang="en-US" dirty="0" smtClean="0"/>
              <a:t>Change leads to rework so the costs of change include both rework (e.g. re-</a:t>
            </a:r>
            <a:r>
              <a:rPr lang="en-US" dirty="0" err="1" smtClean="0"/>
              <a:t>analysing</a:t>
            </a:r>
            <a:r>
              <a:rPr lang="en-US" dirty="0" smtClean="0"/>
              <a:t> requirements) as well as the costs of implementing new functionality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114864" y="450567"/>
            <a:ext cx="2800535" cy="1646285"/>
            <a:chOff x="5203650" y="328004"/>
            <a:chExt cx="3808576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7" y="638504"/>
              <a:ext cx="2880429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dirty="0" smtClean="0"/>
                <a:t>2. 3</a:t>
              </a:r>
              <a:endParaRPr lang="en-US" sz="60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11366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0" y="0"/>
            <a:ext cx="17369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Coping with Change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739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30099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25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Reducing the costs of rework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b="1" dirty="0" smtClean="0"/>
              <a:t>Change avoidance</a:t>
            </a:r>
            <a:r>
              <a:rPr lang="en-GB" dirty="0" smtClean="0"/>
              <a:t>, where the software process includes activities that can anticipate possible changes before significant rework is required. </a:t>
            </a:r>
          </a:p>
          <a:p>
            <a:pPr lvl="1"/>
            <a:r>
              <a:rPr lang="en-GB" dirty="0" smtClean="0"/>
              <a:t>For example, a prototype system may be developed to show some key features of the system to customers. </a:t>
            </a:r>
          </a:p>
          <a:p>
            <a:r>
              <a:rPr lang="en-GB" b="1" dirty="0" smtClean="0"/>
              <a:t>Change tolerance</a:t>
            </a:r>
            <a:r>
              <a:rPr lang="en-GB" dirty="0" smtClean="0"/>
              <a:t>, where the process is designed so that changes can be accommodated at relatively low cost.</a:t>
            </a:r>
          </a:p>
          <a:p>
            <a:pPr lvl="1"/>
            <a:r>
              <a:rPr lang="en-GB" dirty="0" smtClean="0"/>
              <a:t>This normally involves some form of incremental development. Proposed changes may be implemented in increments that have not yet been developed. If this is impossible, then only a single increment (a small part of the system) may have be altered to incorporate the change.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1524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736943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Coping with Change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739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Prototyping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30099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5592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900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8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Software prototyping</a:t>
            </a:r>
            <a:endParaRPr lang="en-US"/>
          </a:p>
        </p:txBody>
      </p:sp>
      <p:sp>
        <p:nvSpPr>
          <p:cNvPr id="117862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A prototype is an initial version of a system used to demonstrate concepts and try out design options.</a:t>
            </a:r>
          </a:p>
          <a:p>
            <a:r>
              <a:rPr lang="en-US" dirty="0" smtClean="0"/>
              <a:t>A prototype can be used in:</a:t>
            </a:r>
          </a:p>
          <a:p>
            <a:pPr lvl="1"/>
            <a:r>
              <a:rPr lang="en-US" dirty="0" smtClean="0"/>
              <a:t>The requirements engineering process to help with requirements elicitation and validation;</a:t>
            </a:r>
          </a:p>
          <a:p>
            <a:pPr lvl="1"/>
            <a:r>
              <a:rPr lang="en-US" dirty="0" smtClean="0"/>
              <a:t>In design processes to explore options and develop a UI design;</a:t>
            </a:r>
          </a:p>
          <a:p>
            <a:pPr lvl="1"/>
            <a:r>
              <a:rPr lang="en-US" dirty="0" smtClean="0"/>
              <a:t>In the testing process to run back-to-back tests.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422323" y="374603"/>
            <a:ext cx="2362145" cy="1254197"/>
            <a:chOff x="5203650" y="328004"/>
            <a:chExt cx="4216648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5" y="638505"/>
              <a:ext cx="3288503" cy="1371603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2.3.1</a:t>
              </a:r>
              <a:endParaRPr lang="en-US" sz="60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19113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84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8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862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Benefits of prototyping</a:t>
            </a:r>
            <a:endParaRPr lang="en-US"/>
          </a:p>
        </p:txBody>
      </p:sp>
      <p:sp>
        <p:nvSpPr>
          <p:cNvPr id="118272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Improved system usability.</a:t>
            </a:r>
          </a:p>
          <a:p>
            <a:r>
              <a:rPr lang="en-US" dirty="0" smtClean="0"/>
              <a:t>A closer match to users’ real needs.</a:t>
            </a:r>
          </a:p>
          <a:p>
            <a:r>
              <a:rPr lang="en-US" dirty="0" smtClean="0"/>
              <a:t>Improved design quality.</a:t>
            </a:r>
          </a:p>
          <a:p>
            <a:r>
              <a:rPr lang="en-US" dirty="0" smtClean="0"/>
              <a:t>Improved maintainability.</a:t>
            </a:r>
          </a:p>
          <a:p>
            <a:r>
              <a:rPr lang="en-US" dirty="0" smtClean="0"/>
              <a:t>Reduced development effort.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2298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3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7622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2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272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The process of prototype development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26860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4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30677" y="1945726"/>
            <a:ext cx="1862559" cy="1159238"/>
          </a:xfrm>
          <a:prstGeom prst="roundRect">
            <a:avLst>
              <a:gd name="adj" fmla="val 5000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Establish Prototype Objectives</a:t>
            </a:r>
            <a:endParaRPr lang="en-US" sz="1800" dirty="0"/>
          </a:p>
        </p:txBody>
      </p:sp>
      <p:sp>
        <p:nvSpPr>
          <p:cNvPr id="14" name="Rounded Rectangle 13"/>
          <p:cNvSpPr/>
          <p:nvPr/>
        </p:nvSpPr>
        <p:spPr>
          <a:xfrm>
            <a:off x="2329313" y="1945726"/>
            <a:ext cx="1862559" cy="1159237"/>
          </a:xfrm>
          <a:prstGeom prst="roundRect">
            <a:avLst>
              <a:gd name="adj" fmla="val 5000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Define Prototype Functionality </a:t>
            </a:r>
            <a:endParaRPr lang="en-US" sz="1800" dirty="0"/>
          </a:p>
        </p:txBody>
      </p:sp>
      <p:sp>
        <p:nvSpPr>
          <p:cNvPr id="15" name="Rounded Rectangle 14"/>
          <p:cNvSpPr/>
          <p:nvPr/>
        </p:nvSpPr>
        <p:spPr>
          <a:xfrm>
            <a:off x="4545645" y="1945727"/>
            <a:ext cx="1862559" cy="1159236"/>
          </a:xfrm>
          <a:prstGeom prst="roundRect">
            <a:avLst>
              <a:gd name="adj" fmla="val 5000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Develop Prototype</a:t>
            </a:r>
            <a:endParaRPr lang="en-US" sz="1800" dirty="0"/>
          </a:p>
        </p:txBody>
      </p:sp>
      <p:sp>
        <p:nvSpPr>
          <p:cNvPr id="16" name="Rounded Rectangle 15"/>
          <p:cNvSpPr/>
          <p:nvPr/>
        </p:nvSpPr>
        <p:spPr>
          <a:xfrm>
            <a:off x="6696236" y="1985333"/>
            <a:ext cx="1862559" cy="1119630"/>
          </a:xfrm>
          <a:prstGeom prst="roundRect">
            <a:avLst>
              <a:gd name="adj" fmla="val 50000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Evaluate Prototype </a:t>
            </a:r>
            <a:endParaRPr lang="en-US" sz="1800" dirty="0"/>
          </a:p>
        </p:txBody>
      </p:sp>
      <p:sp>
        <p:nvSpPr>
          <p:cNvPr id="17" name="Rectangle 16"/>
          <p:cNvSpPr/>
          <p:nvPr/>
        </p:nvSpPr>
        <p:spPr>
          <a:xfrm>
            <a:off x="270120" y="3812317"/>
            <a:ext cx="1777919" cy="4986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Prototype Plan</a:t>
            </a:r>
            <a:endParaRPr lang="en-US" sz="1800" dirty="0"/>
          </a:p>
        </p:txBody>
      </p:sp>
      <p:sp>
        <p:nvSpPr>
          <p:cNvPr id="26" name="Rectangle 25"/>
          <p:cNvSpPr/>
          <p:nvPr/>
        </p:nvSpPr>
        <p:spPr>
          <a:xfrm>
            <a:off x="2413953" y="3825044"/>
            <a:ext cx="1777919" cy="4986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Outline Definition</a:t>
            </a:r>
            <a:endParaRPr lang="en-US" sz="1800" dirty="0"/>
          </a:p>
        </p:txBody>
      </p:sp>
      <p:sp>
        <p:nvSpPr>
          <p:cNvPr id="27" name="Rectangle 26"/>
          <p:cNvSpPr/>
          <p:nvPr/>
        </p:nvSpPr>
        <p:spPr>
          <a:xfrm>
            <a:off x="4644008" y="3830408"/>
            <a:ext cx="1777919" cy="4986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Execute Prototype </a:t>
            </a:r>
            <a:endParaRPr lang="en-US" sz="1800" dirty="0"/>
          </a:p>
        </p:txBody>
      </p:sp>
      <p:sp>
        <p:nvSpPr>
          <p:cNvPr id="28" name="Rectangle 27"/>
          <p:cNvSpPr/>
          <p:nvPr/>
        </p:nvSpPr>
        <p:spPr>
          <a:xfrm>
            <a:off x="6858040" y="3830408"/>
            <a:ext cx="1777919" cy="49869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Evaluate Report</a:t>
            </a:r>
            <a:endParaRPr lang="en-US" sz="1800" dirty="0"/>
          </a:p>
        </p:txBody>
      </p:sp>
      <p:cxnSp>
        <p:nvCxnSpPr>
          <p:cNvPr id="29" name="Straight Arrow Connector 28"/>
          <p:cNvCxnSpPr/>
          <p:nvPr/>
        </p:nvCxnSpPr>
        <p:spPr>
          <a:xfrm flipV="1">
            <a:off x="1907704" y="2526273"/>
            <a:ext cx="457200" cy="2627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4114800" y="2528900"/>
            <a:ext cx="457200" cy="2627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6264188" y="2528900"/>
            <a:ext cx="457200" cy="2627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>
            <a:off x="935596" y="3140968"/>
            <a:ext cx="10489" cy="67134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3275856" y="3153695"/>
            <a:ext cx="10489" cy="67134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/>
        </p:nvCxnSpPr>
        <p:spPr>
          <a:xfrm>
            <a:off x="5508104" y="3117691"/>
            <a:ext cx="10489" cy="67134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7668344" y="3153695"/>
            <a:ext cx="10489" cy="67134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2578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26" grpId="0" animBg="1"/>
      <p:bldP spid="27" grpId="0" animBg="1"/>
      <p:bldP spid="2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Prototype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May be based on rapid prototyping languages or tools</a:t>
            </a:r>
          </a:p>
          <a:p>
            <a:r>
              <a:rPr lang="en-US" dirty="0" smtClean="0"/>
              <a:t>May involve leaving out functionality</a:t>
            </a:r>
          </a:p>
          <a:p>
            <a:pPr lvl="1"/>
            <a:r>
              <a:rPr lang="en-US" dirty="0" smtClean="0"/>
              <a:t>Prototype should focus on areas of the product that are not well-understood;</a:t>
            </a:r>
          </a:p>
          <a:p>
            <a:pPr lvl="1"/>
            <a:r>
              <a:rPr lang="en-US" dirty="0" smtClean="0"/>
              <a:t>Error checking and recovery may not be included in the prototype;</a:t>
            </a:r>
          </a:p>
          <a:p>
            <a:pPr lvl="1"/>
            <a:r>
              <a:rPr lang="en-US" dirty="0" smtClean="0"/>
              <a:t>Focus on functional rather than non-functional requirements such as reliability and security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3073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662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Throw-away prototypes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71500" y="2947801"/>
            <a:ext cx="23402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Prototype</a:t>
            </a:r>
            <a:endParaRPr lang="en-US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71500" y="4005064"/>
            <a:ext cx="90364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Yes/ No?  Why?</a:t>
            </a:r>
            <a:endParaRPr lang="en-US" sz="3600" dirty="0"/>
          </a:p>
        </p:txBody>
      </p:sp>
      <p:sp>
        <p:nvSpPr>
          <p:cNvPr id="8" name="TextBox 7"/>
          <p:cNvSpPr txBox="1"/>
          <p:nvPr/>
        </p:nvSpPr>
        <p:spPr>
          <a:xfrm>
            <a:off x="2231740" y="2962689"/>
            <a:ext cx="2860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+ Extra stuff</a:t>
            </a:r>
            <a:endParaRPr lang="en-US" sz="3600" dirty="0"/>
          </a:p>
        </p:txBody>
      </p:sp>
      <p:sp>
        <p:nvSpPr>
          <p:cNvPr id="9" name="TextBox 8"/>
          <p:cNvSpPr txBox="1"/>
          <p:nvPr/>
        </p:nvSpPr>
        <p:spPr>
          <a:xfrm>
            <a:off x="5040052" y="2962689"/>
            <a:ext cx="3727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=   Final System</a:t>
            </a:r>
            <a:endParaRPr lang="en-US" sz="3600" dirty="0"/>
          </a:p>
        </p:txBody>
      </p:sp>
      <p:sp>
        <p:nvSpPr>
          <p:cNvPr id="2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B"/>
          <p:cNvSpPr/>
          <p:nvPr/>
        </p:nvSpPr>
        <p:spPr>
          <a:xfrm>
            <a:off x="12700" y="6718300"/>
            <a:ext cx="346075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20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ection2"/>
          <p:cNvSpPr/>
          <p:nvPr/>
        </p:nvSpPr>
        <p:spPr>
          <a:xfrm>
            <a:off x="0" y="0"/>
            <a:ext cx="151549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Coping with Change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3"/>
          <p:cNvSpPr/>
          <p:nvPr/>
        </p:nvSpPr>
        <p:spPr>
          <a:xfrm>
            <a:off x="15113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Prototyping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4"/>
          <p:cNvSpPr/>
          <p:nvPr/>
        </p:nvSpPr>
        <p:spPr>
          <a:xfrm>
            <a:off x="2781300" y="0"/>
            <a:ext cx="154713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Incremental Delivery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5"/>
          <p:cNvSpPr/>
          <p:nvPr/>
        </p:nvSpPr>
        <p:spPr>
          <a:xfrm>
            <a:off x="43306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Spiral Model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712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1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316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7282</TotalTime>
  <Words>1176</Words>
  <Application>Microsoft Office PowerPoint</Application>
  <PresentationFormat>On-screen Show (4:3)</PresentationFormat>
  <Paragraphs>245</Paragraphs>
  <Slides>20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SWE316 2011-09-26 (with Tabs)</vt:lpstr>
      <vt:lpstr>Lecture – 6 Software Processes – Coping with change</vt:lpstr>
      <vt:lpstr>Review</vt:lpstr>
      <vt:lpstr>Coping with change</vt:lpstr>
      <vt:lpstr>Reducing the costs of rework</vt:lpstr>
      <vt:lpstr>Software prototyping</vt:lpstr>
      <vt:lpstr>Benefits of prototyping</vt:lpstr>
      <vt:lpstr>The process of prototype development</vt:lpstr>
      <vt:lpstr>Prototype development</vt:lpstr>
      <vt:lpstr>Throw-away prototypes</vt:lpstr>
      <vt:lpstr>Throw-away prototypes</vt:lpstr>
      <vt:lpstr>Incremental delivery</vt:lpstr>
      <vt:lpstr>Incremental development and delivery</vt:lpstr>
      <vt:lpstr>Incremental delivery </vt:lpstr>
      <vt:lpstr>Incremental delivery advantages</vt:lpstr>
      <vt:lpstr>Incremental delivery problems</vt:lpstr>
      <vt:lpstr>Boehm’s spiral model</vt:lpstr>
      <vt:lpstr>PowerPoint Presentation</vt:lpstr>
      <vt:lpstr>Spiral model sectors</vt:lpstr>
      <vt:lpstr>Spiral model usage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smahmood</cp:lastModifiedBy>
  <cp:revision>269</cp:revision>
  <cp:lastPrinted>2011-03-07T06:27:12Z</cp:lastPrinted>
  <dcterms:created xsi:type="dcterms:W3CDTF">2008-10-05T15:17:56Z</dcterms:created>
  <dcterms:modified xsi:type="dcterms:W3CDTF">2012-09-24T06:50:06Z</dcterms:modified>
</cp:coreProperties>
</file>